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006" autoAdjust="0"/>
  </p:normalViewPr>
  <p:slideViewPr>
    <p:cSldViewPr snapToGrid="0">
      <p:cViewPr varScale="1">
        <p:scale>
          <a:sx n="61" d="100"/>
          <a:sy n="61" d="100"/>
        </p:scale>
        <p:origin x="79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57355B-C532-4A68-A587-F7B4DEC7B8BF}" type="datetimeFigureOut">
              <a:rPr lang="en-US" smtClean="0"/>
              <a:t>11/12/2020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237593-222C-480B-AF44-CA34BCC06200}" type="slidenum">
              <a:rPr lang="en-US" smtClean="0"/>
              <a:t>‹#›</a:t>
            </a:fld>
            <a:endParaRPr lang="en-US"/>
          </a:p>
        </p:txBody>
      </p:sp>
    </p:spTree>
    <p:extLst>
      <p:ext uri="{BB962C8B-B14F-4D97-AF65-F5344CB8AC3E}">
        <p14:creationId xmlns:p14="http://schemas.microsoft.com/office/powerpoint/2010/main" val="1338810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part presents an analysis of articles conducted on this issue in the UAE and worldwide. The results will be showing the research gap and the identified factors that could be replicated in the UAE.</a:t>
            </a:r>
            <a:endParaRPr lang="en-US" dirty="0"/>
          </a:p>
        </p:txBody>
      </p:sp>
      <p:sp>
        <p:nvSpPr>
          <p:cNvPr id="4" name="Slide Number Placeholder 3"/>
          <p:cNvSpPr>
            <a:spLocks noGrp="1"/>
          </p:cNvSpPr>
          <p:nvPr>
            <p:ph type="sldNum" sz="quarter" idx="10"/>
          </p:nvPr>
        </p:nvSpPr>
        <p:spPr/>
        <p:txBody>
          <a:bodyPr/>
          <a:lstStyle/>
          <a:p>
            <a:fld id="{8C237593-222C-480B-AF44-CA34BCC06200}" type="slidenum">
              <a:rPr lang="en-US" smtClean="0"/>
              <a:t>3</a:t>
            </a:fld>
            <a:endParaRPr lang="en-US"/>
          </a:p>
        </p:txBody>
      </p:sp>
    </p:spTree>
    <p:extLst>
      <p:ext uri="{BB962C8B-B14F-4D97-AF65-F5344CB8AC3E}">
        <p14:creationId xmlns:p14="http://schemas.microsoft.com/office/powerpoint/2010/main" val="34539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losses are also due to flight cancellations and reduction of air cargo. After the pandemic hit, various countries implemented restriction rules that forced passengers to cancel flights (</a:t>
            </a:r>
            <a:r>
              <a:rPr lang="en-US" sz="1200" kern="1200" dirty="0" err="1" smtClean="0">
                <a:solidFill>
                  <a:schemeClr val="tx1"/>
                </a:solidFill>
                <a:effectLst/>
                <a:latin typeface="+mn-lt"/>
                <a:ea typeface="+mn-ea"/>
                <a:cs typeface="+mn-cs"/>
              </a:rPr>
              <a:t>Kobierecki</a:t>
            </a:r>
            <a:r>
              <a:rPr lang="en-US" sz="1200" kern="1200" dirty="0" smtClean="0">
                <a:solidFill>
                  <a:schemeClr val="tx1"/>
                </a:solidFill>
                <a:effectLst/>
                <a:latin typeface="+mn-lt"/>
                <a:ea typeface="+mn-ea"/>
                <a:cs typeface="+mn-cs"/>
              </a:rPr>
              <a:t>, 2020). The US Department of Transportation forced airlines to issue refunds.  This obligation was applied in various countries, including in UAE.</a:t>
            </a:r>
            <a:endParaRPr lang="en-US" dirty="0"/>
          </a:p>
        </p:txBody>
      </p:sp>
      <p:sp>
        <p:nvSpPr>
          <p:cNvPr id="4" name="Slide Number Placeholder 3"/>
          <p:cNvSpPr>
            <a:spLocks noGrp="1"/>
          </p:cNvSpPr>
          <p:nvPr>
            <p:ph type="sldNum" sz="quarter" idx="10"/>
          </p:nvPr>
        </p:nvSpPr>
        <p:spPr/>
        <p:txBody>
          <a:bodyPr/>
          <a:lstStyle/>
          <a:p>
            <a:fld id="{8C237593-222C-480B-AF44-CA34BCC06200}" type="slidenum">
              <a:rPr lang="en-US" smtClean="0"/>
              <a:t>4</a:t>
            </a:fld>
            <a:endParaRPr lang="en-US"/>
          </a:p>
        </p:txBody>
      </p:sp>
    </p:spTree>
    <p:extLst>
      <p:ext uri="{BB962C8B-B14F-4D97-AF65-F5344CB8AC3E}">
        <p14:creationId xmlns:p14="http://schemas.microsoft.com/office/powerpoint/2010/main" val="1881988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237593-222C-480B-AF44-CA34BCC06200}" type="slidenum">
              <a:rPr lang="en-US" smtClean="0"/>
              <a:t>8</a:t>
            </a:fld>
            <a:endParaRPr lang="en-US"/>
          </a:p>
        </p:txBody>
      </p:sp>
    </p:spTree>
    <p:extLst>
      <p:ext uri="{BB962C8B-B14F-4D97-AF65-F5344CB8AC3E}">
        <p14:creationId xmlns:p14="http://schemas.microsoft.com/office/powerpoint/2010/main" val="77564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3565C80-D225-4061-9A16-A094A1735554}"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182662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565C80-D225-4061-9A16-A094A1735554}"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4232223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3565C80-D225-4061-9A16-A094A1735554}"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419857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565C80-D225-4061-9A16-A094A1735554}"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2217016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565C80-D225-4061-9A16-A094A1735554}" type="datetimeFigureOut">
              <a:rPr lang="en-US" smtClean="0"/>
              <a:t>11/12/2020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3234615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565C80-D225-4061-9A16-A094A1735554}" type="datetimeFigureOut">
              <a:rPr lang="en-US" smtClean="0"/>
              <a:t>11/12/2020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897883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565C80-D225-4061-9A16-A094A1735554}" type="datetimeFigureOut">
              <a:rPr lang="en-US" smtClean="0"/>
              <a:t>11/12/2020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3469786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3565C80-D225-4061-9A16-A094A1735554}"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411171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3565C80-D225-4061-9A16-A094A1735554}" type="datetimeFigureOut">
              <a:rPr lang="en-US" smtClean="0"/>
              <a:t>11/12/2020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3302136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3565C80-D225-4061-9A16-A094A1735554}"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2409660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3565C80-D225-4061-9A16-A094A1735554}"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A087D-67C4-4CD0-923B-7FFE78B6695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86948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3565C80-D225-4061-9A16-A094A1735554}"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2603675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3565C80-D225-4061-9A16-A094A1735554}"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A087D-67C4-4CD0-923B-7FFE78B6695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57310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3565C80-D225-4061-9A16-A094A1735554}"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654674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565C80-D225-4061-9A16-A094A1735554}"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1384338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565C80-D225-4061-9A16-A094A1735554}" type="datetimeFigureOut">
              <a:rPr lang="en-US" smtClean="0"/>
              <a:t>11/12/2020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A087D-67C4-4CD0-923B-7FFE78B6695C}" type="slidenum">
              <a:rPr lang="en-US" smtClean="0"/>
              <a:t>‹#›</a:t>
            </a:fld>
            <a:endParaRPr lang="en-US"/>
          </a:p>
        </p:txBody>
      </p:sp>
    </p:spTree>
    <p:extLst>
      <p:ext uri="{BB962C8B-B14F-4D97-AF65-F5344CB8AC3E}">
        <p14:creationId xmlns:p14="http://schemas.microsoft.com/office/powerpoint/2010/main" val="1021286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565C80-D225-4061-9A16-A094A1735554}" type="datetimeFigureOut">
              <a:rPr lang="en-US" smtClean="0"/>
              <a:t>11/12/2020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8AA087D-67C4-4CD0-923B-7FFE78B6695C}" type="slidenum">
              <a:rPr lang="en-US" smtClean="0"/>
              <a:t>‹#›</a:t>
            </a:fld>
            <a:endParaRPr lang="en-US"/>
          </a:p>
        </p:txBody>
      </p:sp>
    </p:spTree>
    <p:extLst>
      <p:ext uri="{BB962C8B-B14F-4D97-AF65-F5344CB8AC3E}">
        <p14:creationId xmlns:p14="http://schemas.microsoft.com/office/powerpoint/2010/main" val="3900197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6" y="271463"/>
            <a:ext cx="9937221" cy="6586537"/>
          </a:xfrm>
        </p:spPr>
        <p:txBody>
          <a:bodyPr/>
          <a:lstStyle/>
          <a:p>
            <a:pPr algn="ctr"/>
            <a:r>
              <a:rPr lang="en-US" sz="4000" dirty="0">
                <a:solidFill>
                  <a:schemeClr val="tx1"/>
                </a:solidFill>
              </a:rPr>
              <a:t> </a:t>
            </a:r>
            <a:br>
              <a:rPr lang="en-US" sz="4000" dirty="0">
                <a:solidFill>
                  <a:schemeClr val="tx1"/>
                </a:solidFill>
              </a:rPr>
            </a:br>
            <a:r>
              <a:rPr lang="en-US" sz="4000" b="1" dirty="0">
                <a:solidFill>
                  <a:schemeClr val="tx1"/>
                </a:solidFill>
              </a:rPr>
              <a:t>Impacts of Covid-19 Pandemic on Aviation Sector In UAE</a:t>
            </a:r>
            <a:r>
              <a:rPr lang="en-US" sz="4000" dirty="0">
                <a:solidFill>
                  <a:schemeClr val="tx1"/>
                </a:solidFill>
              </a:rPr>
              <a:t/>
            </a:r>
            <a:br>
              <a:rPr lang="en-US" sz="4000" dirty="0">
                <a:solidFill>
                  <a:schemeClr val="tx1"/>
                </a:solidFill>
              </a:rPr>
            </a:br>
            <a:r>
              <a:rPr lang="en-US" sz="4000" dirty="0">
                <a:solidFill>
                  <a:schemeClr val="tx1"/>
                </a:solidFill>
              </a:rPr>
              <a:t>Name</a:t>
            </a:r>
            <a:br>
              <a:rPr lang="en-US" sz="4000" dirty="0">
                <a:solidFill>
                  <a:schemeClr val="tx1"/>
                </a:solidFill>
              </a:rPr>
            </a:br>
            <a:r>
              <a:rPr lang="en-US" sz="4000" dirty="0">
                <a:solidFill>
                  <a:schemeClr val="tx1"/>
                </a:solidFill>
              </a:rPr>
              <a:t>Institution </a:t>
            </a:r>
            <a:br>
              <a:rPr lang="en-US" sz="4000" dirty="0">
                <a:solidFill>
                  <a:schemeClr val="tx1"/>
                </a:solidFill>
              </a:rPr>
            </a:br>
            <a:r>
              <a:rPr lang="en-US" sz="4000" dirty="0">
                <a:solidFill>
                  <a:schemeClr val="tx1"/>
                </a:solidFill>
              </a:rPr>
              <a:t>Course </a:t>
            </a:r>
            <a:br>
              <a:rPr lang="en-US" sz="4000" dirty="0">
                <a:solidFill>
                  <a:schemeClr val="tx1"/>
                </a:solidFill>
              </a:rPr>
            </a:br>
            <a:r>
              <a:rPr lang="en-US" sz="4000" dirty="0">
                <a:solidFill>
                  <a:schemeClr val="tx1"/>
                </a:solidFill>
              </a:rPr>
              <a:t>Date</a:t>
            </a:r>
            <a:br>
              <a:rPr lang="en-US" sz="4000" dirty="0">
                <a:solidFill>
                  <a:schemeClr val="tx1"/>
                </a:solidFill>
              </a:rPr>
            </a:br>
            <a:endParaRPr lang="en-US" sz="4000" dirty="0">
              <a:solidFill>
                <a:schemeClr val="tx1"/>
              </a:solidFill>
            </a:endParaRPr>
          </a:p>
        </p:txBody>
      </p:sp>
    </p:spTree>
    <p:extLst>
      <p:ext uri="{BB962C8B-B14F-4D97-AF65-F5344CB8AC3E}">
        <p14:creationId xmlns:p14="http://schemas.microsoft.com/office/powerpoint/2010/main" val="22998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90588"/>
          </a:xfrm>
        </p:spPr>
        <p:txBody>
          <a:bodyPr/>
          <a:lstStyle/>
          <a:p>
            <a:pPr algn="ctr"/>
            <a:r>
              <a:rPr lang="en-US" b="1" dirty="0">
                <a:solidFill>
                  <a:schemeClr val="tx1"/>
                </a:solidFill>
              </a:rPr>
              <a:t>Introduction </a:t>
            </a:r>
            <a:endParaRPr lang="en-US" dirty="0">
              <a:solidFill>
                <a:schemeClr val="tx1"/>
              </a:solidFill>
            </a:endParaRPr>
          </a:p>
        </p:txBody>
      </p:sp>
      <p:sp>
        <p:nvSpPr>
          <p:cNvPr id="3" name="Content Placeholder 2"/>
          <p:cNvSpPr>
            <a:spLocks noGrp="1"/>
          </p:cNvSpPr>
          <p:nvPr>
            <p:ph idx="1"/>
          </p:nvPr>
        </p:nvSpPr>
        <p:spPr>
          <a:xfrm>
            <a:off x="677334" y="1500189"/>
            <a:ext cx="10538354" cy="5000624"/>
          </a:xfrm>
        </p:spPr>
        <p:txBody>
          <a:bodyPr>
            <a:normAutofit/>
          </a:bodyPr>
          <a:lstStyle/>
          <a:p>
            <a:r>
              <a:rPr lang="en-US" sz="2400" dirty="0">
                <a:solidFill>
                  <a:schemeClr val="tx1"/>
                </a:solidFill>
              </a:rPr>
              <a:t>Along with other economic sectors, the airline industry is greatly affected by external factors like economic recessions, natural disasters, oil crises, armed conflicts, terrorist attacks, and pandemics. </a:t>
            </a:r>
            <a:endParaRPr lang="en-US" sz="2400" dirty="0" smtClean="0">
              <a:solidFill>
                <a:schemeClr val="tx1"/>
              </a:solidFill>
            </a:endParaRPr>
          </a:p>
          <a:p>
            <a:r>
              <a:rPr lang="en-US" sz="2400" dirty="0" smtClean="0">
                <a:solidFill>
                  <a:schemeClr val="tx1"/>
                </a:solidFill>
              </a:rPr>
              <a:t>These </a:t>
            </a:r>
            <a:r>
              <a:rPr lang="en-US" sz="2400" dirty="0">
                <a:solidFill>
                  <a:schemeClr val="tx1"/>
                </a:solidFill>
              </a:rPr>
              <a:t>unavoidable external influences seem to have more significant impacts on the aviation sector, primarily due to the sudden flight cancellations that followed the disaster, in addition to the travel bands, border closure, and aircraft </a:t>
            </a:r>
            <a:r>
              <a:rPr lang="en-US" sz="2400" dirty="0" smtClean="0">
                <a:solidFill>
                  <a:schemeClr val="tx1"/>
                </a:solidFill>
              </a:rPr>
              <a:t>groundings</a:t>
            </a:r>
          </a:p>
          <a:p>
            <a:r>
              <a:rPr lang="en-US" sz="2400" dirty="0">
                <a:solidFill>
                  <a:schemeClr val="tx1"/>
                </a:solidFill>
              </a:rPr>
              <a:t>Some airlines were closed entirely. Additionally, the plan implemented for recovery from Covid-19 has proved to be slow and expensive, unlike the V-shaped pattern applied in 2013.</a:t>
            </a:r>
            <a:endParaRPr lang="en-US" sz="2400" dirty="0">
              <a:solidFill>
                <a:schemeClr val="tx1"/>
              </a:solidFill>
            </a:endParaRPr>
          </a:p>
        </p:txBody>
      </p:sp>
    </p:spTree>
    <p:extLst>
      <p:ext uri="{BB962C8B-B14F-4D97-AF65-F5344CB8AC3E}">
        <p14:creationId xmlns:p14="http://schemas.microsoft.com/office/powerpoint/2010/main" val="691284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47725"/>
          </a:xfrm>
        </p:spPr>
        <p:txBody>
          <a:bodyPr>
            <a:normAutofit/>
          </a:bodyPr>
          <a:lstStyle/>
          <a:p>
            <a:pPr algn="ctr"/>
            <a:r>
              <a:rPr lang="en-US" b="1" dirty="0">
                <a:solidFill>
                  <a:schemeClr val="tx1"/>
                </a:solidFill>
              </a:rPr>
              <a:t>Literature </a:t>
            </a:r>
            <a:r>
              <a:rPr lang="en-US" b="1" dirty="0" smtClean="0">
                <a:solidFill>
                  <a:schemeClr val="tx1"/>
                </a:solidFill>
              </a:rPr>
              <a:t>Review</a:t>
            </a:r>
            <a:endParaRPr lang="en-US" dirty="0">
              <a:solidFill>
                <a:schemeClr val="tx1"/>
              </a:solidFill>
            </a:endParaRPr>
          </a:p>
        </p:txBody>
      </p:sp>
      <p:sp>
        <p:nvSpPr>
          <p:cNvPr id="3" name="Content Placeholder 2"/>
          <p:cNvSpPr>
            <a:spLocks noGrp="1"/>
          </p:cNvSpPr>
          <p:nvPr>
            <p:ph idx="1"/>
          </p:nvPr>
        </p:nvSpPr>
        <p:spPr>
          <a:xfrm>
            <a:off x="677334" y="1457325"/>
            <a:ext cx="11087946" cy="5202555"/>
          </a:xfrm>
        </p:spPr>
        <p:txBody>
          <a:bodyPr>
            <a:noAutofit/>
          </a:bodyPr>
          <a:lstStyle/>
          <a:p>
            <a:r>
              <a:rPr lang="en-US" sz="2400" dirty="0"/>
              <a:t>Various studies have been conducted in line with the effects of COVID-19 across the globe and in multiple sectors of life.  </a:t>
            </a:r>
          </a:p>
          <a:p>
            <a:r>
              <a:rPr lang="en-US" sz="2400" dirty="0"/>
              <a:t>According to CDC, although the jets' airflow reduces the rate of spread of respiratory particles, the long hours spent in airport terminals and security lines pose a significant risk of contracting the virus (</a:t>
            </a:r>
            <a:r>
              <a:rPr lang="en-US" sz="2400" dirty="0" err="1"/>
              <a:t>Mohajan</a:t>
            </a:r>
            <a:r>
              <a:rPr lang="en-US" sz="2400" dirty="0"/>
              <a:t> </a:t>
            </a:r>
            <a:r>
              <a:rPr lang="en-US" sz="2400" dirty="0" err="1"/>
              <a:t>n.d</a:t>
            </a:r>
            <a:r>
              <a:rPr lang="en-US" sz="2400" dirty="0" smtClean="0"/>
              <a:t>)</a:t>
            </a:r>
          </a:p>
          <a:p>
            <a:r>
              <a:rPr lang="en-US" sz="2400" dirty="0"/>
              <a:t>Additionally, the specific airlines have been losing potential customers due to their poor response to the virus and inadequate customer strategies. </a:t>
            </a:r>
            <a:endParaRPr lang="en-US" sz="2400" dirty="0" smtClean="0"/>
          </a:p>
          <a:p>
            <a:r>
              <a:rPr lang="en-US" sz="2400" dirty="0" smtClean="0"/>
              <a:t>For </a:t>
            </a:r>
            <a:r>
              <a:rPr lang="en-US" sz="2400" dirty="0"/>
              <a:t>instance, people who plan to travel are likely to choose the airlines that have fully implemented the safety protocols and take customers protecting themselves seriously, including providing the necessary resource for this (Kumar, 2020; Sharif)</a:t>
            </a:r>
            <a:endParaRPr lang="en-US" sz="2400" dirty="0"/>
          </a:p>
        </p:txBody>
      </p:sp>
    </p:spTree>
    <p:extLst>
      <p:ext uri="{BB962C8B-B14F-4D97-AF65-F5344CB8AC3E}">
        <p14:creationId xmlns:p14="http://schemas.microsoft.com/office/powerpoint/2010/main" val="3433523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solidFill>
                  <a:schemeClr val="tx1"/>
                </a:solidFill>
              </a:rPr>
              <a:t>COVID-19 And Aviation Sector Revenues </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sz="2400" dirty="0">
                <a:solidFill>
                  <a:schemeClr val="tx1"/>
                </a:solidFill>
              </a:rPr>
              <a:t>The aviation sector has suffered significant losses in terms of revenue. According to IATA, the global aviation industry will lose about 84.3 billion dollars in 2020 in revenues and have a -20.1% net profit margin (</a:t>
            </a:r>
            <a:r>
              <a:rPr lang="en-US" sz="2400" dirty="0" err="1">
                <a:solidFill>
                  <a:schemeClr val="tx1"/>
                </a:solidFill>
              </a:rPr>
              <a:t>Nižetić</a:t>
            </a:r>
            <a:r>
              <a:rPr lang="en-US" sz="2400" dirty="0">
                <a:solidFill>
                  <a:schemeClr val="tx1"/>
                </a:solidFill>
              </a:rPr>
              <a:t>, 2020; Lorenzo &amp; Lean, 2020</a:t>
            </a:r>
            <a:r>
              <a:rPr lang="en-US" sz="2400" dirty="0" smtClean="0">
                <a:solidFill>
                  <a:schemeClr val="tx1"/>
                </a:solidFill>
              </a:rPr>
              <a:t>).</a:t>
            </a:r>
          </a:p>
          <a:p>
            <a:r>
              <a:rPr lang="en-US" sz="2400" dirty="0" smtClean="0">
                <a:solidFill>
                  <a:schemeClr val="tx1"/>
                </a:solidFill>
              </a:rPr>
              <a:t> </a:t>
            </a:r>
            <a:r>
              <a:rPr lang="en-US" sz="2400" dirty="0">
                <a:solidFill>
                  <a:schemeClr val="tx1"/>
                </a:solidFill>
              </a:rPr>
              <a:t>According to the submitted publications, the industry's revenues are expected to fall by 50%, from $838 billion in 2019 to $419 billion.</a:t>
            </a:r>
            <a:endParaRPr lang="en-US" sz="2400" dirty="0">
              <a:solidFill>
                <a:schemeClr val="tx1"/>
              </a:solidFill>
            </a:endParaRPr>
          </a:p>
        </p:txBody>
      </p:sp>
    </p:spTree>
    <p:extLst>
      <p:ext uri="{BB962C8B-B14F-4D97-AF65-F5344CB8AC3E}">
        <p14:creationId xmlns:p14="http://schemas.microsoft.com/office/powerpoint/2010/main" val="2699764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solidFill>
                  <a:schemeClr val="tx1"/>
                </a:solidFill>
              </a:rPr>
              <a:t>Impacts on the Aviation Industry and the </a:t>
            </a:r>
            <a:r>
              <a:rPr lang="en-US" b="1" dirty="0" smtClean="0">
                <a:solidFill>
                  <a:schemeClr val="tx1"/>
                </a:solidFill>
              </a:rPr>
              <a:t>Economy</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sz="2400" dirty="0">
                <a:solidFill>
                  <a:schemeClr val="tx1"/>
                </a:solidFill>
              </a:rPr>
              <a:t>Although the aviation industry comprises a small percentage, it is an important sector of the economy. Countries that rely on tourism have suffered a great loss due to travel bans. </a:t>
            </a:r>
            <a:endParaRPr lang="en-US" sz="2400" dirty="0" smtClean="0">
              <a:solidFill>
                <a:schemeClr val="tx1"/>
              </a:solidFill>
            </a:endParaRPr>
          </a:p>
          <a:p>
            <a:r>
              <a:rPr lang="en-US" sz="2400" dirty="0" smtClean="0">
                <a:solidFill>
                  <a:schemeClr val="tx1"/>
                </a:solidFill>
              </a:rPr>
              <a:t>The </a:t>
            </a:r>
            <a:r>
              <a:rPr lang="en-US" sz="2400" dirty="0">
                <a:solidFill>
                  <a:schemeClr val="tx1"/>
                </a:solidFill>
              </a:rPr>
              <a:t>International Civil Aviation Organization (ICAO) estimates that countries like Japan, China, and UAE will lose more than $1.5 billion in tourism revenue during the pandemic (</a:t>
            </a:r>
            <a:r>
              <a:rPr lang="en-US" sz="2400" dirty="0" err="1">
                <a:solidFill>
                  <a:schemeClr val="tx1"/>
                </a:solidFill>
              </a:rPr>
              <a:t>Truxal</a:t>
            </a:r>
            <a:r>
              <a:rPr lang="en-US" sz="2400" dirty="0">
                <a:solidFill>
                  <a:schemeClr val="tx1"/>
                </a:solidFill>
              </a:rPr>
              <a:t>, 2020; </a:t>
            </a:r>
            <a:r>
              <a:rPr lang="en-US" sz="2400" dirty="0" err="1">
                <a:solidFill>
                  <a:schemeClr val="tx1"/>
                </a:solidFill>
              </a:rPr>
              <a:t>Gössling</a:t>
            </a:r>
            <a:r>
              <a:rPr lang="en-US" sz="2400" dirty="0">
                <a:solidFill>
                  <a:schemeClr val="tx1"/>
                </a:solidFill>
              </a:rPr>
              <a:t> et al., 2020).</a:t>
            </a:r>
            <a:endParaRPr lang="en-US" sz="2400" dirty="0">
              <a:solidFill>
                <a:schemeClr val="tx1"/>
              </a:solidFill>
            </a:endParaRPr>
          </a:p>
        </p:txBody>
      </p:sp>
    </p:spTree>
    <p:extLst>
      <p:ext uri="{BB962C8B-B14F-4D97-AF65-F5344CB8AC3E}">
        <p14:creationId xmlns:p14="http://schemas.microsoft.com/office/powerpoint/2010/main" val="3576812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2960"/>
          </a:xfrm>
        </p:spPr>
        <p:txBody>
          <a:bodyPr/>
          <a:lstStyle/>
          <a:p>
            <a:pPr algn="ctr"/>
            <a:r>
              <a:rPr lang="en-US" b="1" dirty="0">
                <a:solidFill>
                  <a:schemeClr val="tx1"/>
                </a:solidFill>
              </a:rPr>
              <a:t>Research Question </a:t>
            </a:r>
            <a:endParaRPr lang="en-US" dirty="0">
              <a:solidFill>
                <a:schemeClr val="tx1"/>
              </a:solidFill>
            </a:endParaRPr>
          </a:p>
        </p:txBody>
      </p:sp>
      <p:sp>
        <p:nvSpPr>
          <p:cNvPr id="3" name="Content Placeholder 2"/>
          <p:cNvSpPr>
            <a:spLocks noGrp="1"/>
          </p:cNvSpPr>
          <p:nvPr>
            <p:ph idx="1"/>
          </p:nvPr>
        </p:nvSpPr>
        <p:spPr>
          <a:xfrm>
            <a:off x="677334" y="1859281"/>
            <a:ext cx="9609666" cy="2941319"/>
          </a:xfrm>
        </p:spPr>
        <p:txBody>
          <a:bodyPr>
            <a:normAutofit/>
          </a:bodyPr>
          <a:lstStyle/>
          <a:p>
            <a:pPr lvl="0"/>
            <a:r>
              <a:rPr lang="en-US" sz="2400" dirty="0">
                <a:solidFill>
                  <a:schemeClr val="tx1"/>
                </a:solidFill>
              </a:rPr>
              <a:t>How has COVID-19 affected air traveling in the UAE?</a:t>
            </a:r>
          </a:p>
          <a:p>
            <a:pPr lvl="0"/>
            <a:r>
              <a:rPr lang="en-US" sz="2400" dirty="0">
                <a:solidFill>
                  <a:schemeClr val="tx1"/>
                </a:solidFill>
              </a:rPr>
              <a:t>What are the impacts of COVID-19 on the revenue of the aviation sector in the UAE?</a:t>
            </a:r>
          </a:p>
          <a:p>
            <a:pPr lvl="0"/>
            <a:r>
              <a:rPr lang="en-US" sz="2400" dirty="0">
                <a:solidFill>
                  <a:schemeClr val="tx1"/>
                </a:solidFill>
              </a:rPr>
              <a:t>Do the effects on the aviation sector extend to the economy of the region? </a:t>
            </a:r>
          </a:p>
          <a:p>
            <a:endParaRPr lang="en-US" sz="2400" dirty="0">
              <a:solidFill>
                <a:schemeClr val="tx1"/>
              </a:solidFill>
            </a:endParaRPr>
          </a:p>
        </p:txBody>
      </p:sp>
    </p:spTree>
    <p:extLst>
      <p:ext uri="{BB962C8B-B14F-4D97-AF65-F5344CB8AC3E}">
        <p14:creationId xmlns:p14="http://schemas.microsoft.com/office/powerpoint/2010/main" val="2416851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7240"/>
          </a:xfrm>
        </p:spPr>
        <p:txBody>
          <a:bodyPr>
            <a:normAutofit/>
          </a:bodyPr>
          <a:lstStyle/>
          <a:p>
            <a:pPr algn="ctr"/>
            <a:r>
              <a:rPr lang="en-US" b="1" dirty="0" smtClean="0">
                <a:solidFill>
                  <a:schemeClr val="tx1"/>
                </a:solidFill>
              </a:rPr>
              <a:t>Methodology</a:t>
            </a:r>
            <a:endParaRPr lang="en-US" dirty="0">
              <a:solidFill>
                <a:schemeClr val="tx1"/>
              </a:solidFill>
            </a:endParaRPr>
          </a:p>
        </p:txBody>
      </p:sp>
      <p:sp>
        <p:nvSpPr>
          <p:cNvPr id="3" name="Content Placeholder 2"/>
          <p:cNvSpPr>
            <a:spLocks noGrp="1"/>
          </p:cNvSpPr>
          <p:nvPr>
            <p:ph idx="1"/>
          </p:nvPr>
        </p:nvSpPr>
        <p:spPr>
          <a:xfrm>
            <a:off x="677334" y="1493520"/>
            <a:ext cx="10356426" cy="4907279"/>
          </a:xfrm>
        </p:spPr>
        <p:txBody>
          <a:bodyPr>
            <a:noAutofit/>
          </a:bodyPr>
          <a:lstStyle/>
          <a:p>
            <a:r>
              <a:rPr lang="en-US" sz="2400" dirty="0" smtClean="0">
                <a:solidFill>
                  <a:schemeClr val="tx1"/>
                </a:solidFill>
              </a:rPr>
              <a:t>The </a:t>
            </a:r>
            <a:r>
              <a:rPr lang="en-US" sz="2400" dirty="0">
                <a:solidFill>
                  <a:schemeClr val="tx1"/>
                </a:solidFill>
              </a:rPr>
              <a:t>study was based on a review of literature that has addressed the impacts of COVID-19 on the economy, air traffic, and revenue of airlines, especially in the United Arab Emirates airlines. </a:t>
            </a:r>
            <a:endParaRPr lang="en-US" sz="2400" dirty="0" smtClean="0">
              <a:solidFill>
                <a:schemeClr val="tx1"/>
              </a:solidFill>
            </a:endParaRPr>
          </a:p>
          <a:p>
            <a:r>
              <a:rPr lang="en-US" sz="2400" dirty="0" smtClean="0">
                <a:solidFill>
                  <a:schemeClr val="tx1"/>
                </a:solidFill>
              </a:rPr>
              <a:t>Since </a:t>
            </a:r>
            <a:r>
              <a:rPr lang="en-US" sz="2400" dirty="0">
                <a:solidFill>
                  <a:schemeClr val="tx1"/>
                </a:solidFill>
              </a:rPr>
              <a:t>the addressed issue in the research is current, the date was applied in the exclusion criteria. </a:t>
            </a:r>
            <a:endParaRPr lang="en-US" sz="2400" dirty="0" smtClean="0">
              <a:solidFill>
                <a:schemeClr val="tx1"/>
              </a:solidFill>
            </a:endParaRPr>
          </a:p>
          <a:p>
            <a:r>
              <a:rPr lang="en-US" sz="2400" dirty="0" smtClean="0">
                <a:solidFill>
                  <a:schemeClr val="tx1"/>
                </a:solidFill>
              </a:rPr>
              <a:t>The </a:t>
            </a:r>
            <a:r>
              <a:rPr lang="en-US" sz="2400" dirty="0">
                <a:solidFill>
                  <a:schemeClr val="tx1"/>
                </a:solidFill>
              </a:rPr>
              <a:t>studies that considered the global impacts of the virus and the studies that did not specifically address the effects of the virus on airlines were excluded as they found too niche. </a:t>
            </a:r>
            <a:endParaRPr lang="en-US" sz="2400" dirty="0" smtClean="0">
              <a:solidFill>
                <a:schemeClr val="tx1"/>
              </a:solidFill>
            </a:endParaRPr>
          </a:p>
          <a:p>
            <a:r>
              <a:rPr lang="en-US" sz="2400" dirty="0" smtClean="0">
                <a:solidFill>
                  <a:schemeClr val="tx1"/>
                </a:solidFill>
              </a:rPr>
              <a:t>The </a:t>
            </a:r>
            <a:r>
              <a:rPr lang="en-US" sz="2400" dirty="0">
                <a:solidFill>
                  <a:schemeClr val="tx1"/>
                </a:solidFill>
              </a:rPr>
              <a:t>results could be applied in the analysis.   </a:t>
            </a:r>
          </a:p>
          <a:p>
            <a:endParaRPr lang="en-US" sz="2400" dirty="0">
              <a:solidFill>
                <a:schemeClr val="tx1"/>
              </a:solidFill>
            </a:endParaRPr>
          </a:p>
        </p:txBody>
      </p:sp>
    </p:spTree>
    <p:extLst>
      <p:ext uri="{BB962C8B-B14F-4D97-AF65-F5344CB8AC3E}">
        <p14:creationId xmlns:p14="http://schemas.microsoft.com/office/powerpoint/2010/main" val="1771542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21080"/>
          </a:xfrm>
        </p:spPr>
        <p:txBody>
          <a:bodyPr/>
          <a:lstStyle/>
          <a:p>
            <a:r>
              <a:rPr lang="en-US" b="1" dirty="0">
                <a:solidFill>
                  <a:schemeClr val="tx1"/>
                </a:solidFill>
              </a:rPr>
              <a:t>Data Analysis and Discussion of </a:t>
            </a:r>
            <a:r>
              <a:rPr lang="en-US" b="1" dirty="0" smtClean="0">
                <a:solidFill>
                  <a:schemeClr val="tx1"/>
                </a:solidFill>
              </a:rPr>
              <a:t>Results</a:t>
            </a:r>
            <a:endParaRPr lang="en-US" dirty="0">
              <a:solidFill>
                <a:schemeClr val="tx1"/>
              </a:solidFill>
            </a:endParaRPr>
          </a:p>
        </p:txBody>
      </p:sp>
      <p:sp>
        <p:nvSpPr>
          <p:cNvPr id="3" name="Content Placeholder 2"/>
          <p:cNvSpPr>
            <a:spLocks noGrp="1"/>
          </p:cNvSpPr>
          <p:nvPr>
            <p:ph idx="1"/>
          </p:nvPr>
        </p:nvSpPr>
        <p:spPr>
          <a:xfrm>
            <a:off x="677334" y="1630680"/>
            <a:ext cx="10066866" cy="4861559"/>
          </a:xfrm>
        </p:spPr>
        <p:txBody>
          <a:bodyPr>
            <a:noAutofit/>
          </a:bodyPr>
          <a:lstStyle/>
          <a:p>
            <a:r>
              <a:rPr lang="en-US" sz="2400" dirty="0">
                <a:solidFill>
                  <a:schemeClr val="tx1"/>
                </a:solidFill>
              </a:rPr>
              <a:t>The analysis was done through </a:t>
            </a:r>
            <a:r>
              <a:rPr lang="en-US" sz="2400" dirty="0" err="1">
                <a:solidFill>
                  <a:schemeClr val="tx1"/>
                </a:solidFill>
              </a:rPr>
              <a:t>Kershav's</a:t>
            </a:r>
            <a:r>
              <a:rPr lang="en-US" sz="2400" dirty="0">
                <a:solidFill>
                  <a:schemeClr val="tx1"/>
                </a:solidFill>
              </a:rPr>
              <a:t> Three Pass Approach that comprised of five steps. </a:t>
            </a:r>
            <a:endParaRPr lang="en-US" sz="2400" dirty="0" smtClean="0">
              <a:solidFill>
                <a:schemeClr val="tx1"/>
              </a:solidFill>
            </a:endParaRPr>
          </a:p>
          <a:p>
            <a:r>
              <a:rPr lang="en-US" sz="2400" dirty="0" smtClean="0">
                <a:solidFill>
                  <a:schemeClr val="tx1"/>
                </a:solidFill>
              </a:rPr>
              <a:t>The </a:t>
            </a:r>
            <a:r>
              <a:rPr lang="en-US" sz="2400" dirty="0">
                <a:solidFill>
                  <a:schemeClr val="tx1"/>
                </a:solidFill>
              </a:rPr>
              <a:t>first step involved organizing the selected articles in alphabetical order, according to the authors. The second step was summarizing the year, author, and article title. This entailed 20 </a:t>
            </a:r>
            <a:r>
              <a:rPr lang="en-US" sz="2400" dirty="0" smtClean="0">
                <a:solidFill>
                  <a:schemeClr val="tx1"/>
                </a:solidFill>
              </a:rPr>
              <a:t>articles</a:t>
            </a:r>
          </a:p>
          <a:p>
            <a:r>
              <a:rPr lang="en-US" sz="2400" dirty="0">
                <a:solidFill>
                  <a:schemeClr val="tx1"/>
                </a:solidFill>
              </a:rPr>
              <a:t>The third step was assessing the conclusions and points presented in the study in determining whether to include or exclude them. </a:t>
            </a:r>
            <a:endParaRPr lang="en-US" sz="2400" dirty="0" smtClean="0">
              <a:solidFill>
                <a:schemeClr val="tx1"/>
              </a:solidFill>
            </a:endParaRPr>
          </a:p>
          <a:p>
            <a:r>
              <a:rPr lang="en-US" sz="2400" dirty="0" smtClean="0">
                <a:solidFill>
                  <a:schemeClr val="tx1"/>
                </a:solidFill>
              </a:rPr>
              <a:t>After </a:t>
            </a:r>
            <a:r>
              <a:rPr lang="en-US" sz="2400" dirty="0">
                <a:solidFill>
                  <a:schemeClr val="tx1"/>
                </a:solidFill>
              </a:rPr>
              <a:t>applying the inclusion criteria, a summary table was developing, which entailed the citation of the studies and reasons for inclusion and exclusion.</a:t>
            </a:r>
            <a:endParaRPr lang="en-US" sz="2400" dirty="0">
              <a:solidFill>
                <a:schemeClr val="tx1"/>
              </a:solidFill>
            </a:endParaRPr>
          </a:p>
        </p:txBody>
      </p:sp>
    </p:spTree>
    <p:extLst>
      <p:ext uri="{BB962C8B-B14F-4D97-AF65-F5344CB8AC3E}">
        <p14:creationId xmlns:p14="http://schemas.microsoft.com/office/powerpoint/2010/main" val="4242232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05840"/>
          </a:xfrm>
        </p:spPr>
        <p:txBody>
          <a:bodyPr/>
          <a:lstStyle/>
          <a:p>
            <a:pPr algn="ctr"/>
            <a:r>
              <a:rPr lang="en-US" b="1" dirty="0">
                <a:solidFill>
                  <a:schemeClr val="tx1"/>
                </a:solidFill>
              </a:rPr>
              <a:t>Reduction of Passenger Traffic </a:t>
            </a:r>
            <a:endParaRPr lang="en-US" dirty="0">
              <a:solidFill>
                <a:schemeClr val="tx1"/>
              </a:solidFill>
            </a:endParaRPr>
          </a:p>
        </p:txBody>
      </p:sp>
      <p:sp>
        <p:nvSpPr>
          <p:cNvPr id="3" name="Content Placeholder 2"/>
          <p:cNvSpPr>
            <a:spLocks noGrp="1"/>
          </p:cNvSpPr>
          <p:nvPr>
            <p:ph idx="1"/>
          </p:nvPr>
        </p:nvSpPr>
        <p:spPr>
          <a:xfrm>
            <a:off x="677334" y="1615441"/>
            <a:ext cx="10280226" cy="4425922"/>
          </a:xfrm>
        </p:spPr>
        <p:txBody>
          <a:bodyPr>
            <a:normAutofit/>
          </a:bodyPr>
          <a:lstStyle/>
          <a:p>
            <a:r>
              <a:rPr lang="en-US" sz="2400" dirty="0"/>
              <a:t>The Coronavirus pandemic has to lead to great loss in the aviation sector, like reducing passengers. </a:t>
            </a:r>
            <a:endParaRPr lang="en-US" sz="2400" dirty="0" smtClean="0"/>
          </a:p>
          <a:p>
            <a:r>
              <a:rPr lang="en-US" sz="2400" dirty="0" smtClean="0"/>
              <a:t>Based </a:t>
            </a:r>
            <a:r>
              <a:rPr lang="en-US" sz="2400" dirty="0"/>
              <a:t>on COVID19's impact on the aviation industry, it is clear that the travel demand has declined significantly as people are not yet ready to travel long distances due to fear of infection. </a:t>
            </a:r>
            <a:endParaRPr lang="en-US" sz="2400" dirty="0" smtClean="0"/>
          </a:p>
          <a:p>
            <a:r>
              <a:rPr lang="en-US" sz="2400" dirty="0" smtClean="0"/>
              <a:t>Despite </a:t>
            </a:r>
            <a:r>
              <a:rPr lang="en-US" sz="2400" dirty="0"/>
              <a:t>security measures, public transport makes it difficult to maintain social distance, and a traveler can contract the virus from another infected traveler (</a:t>
            </a:r>
            <a:r>
              <a:rPr lang="en-US" sz="2400" dirty="0" err="1"/>
              <a:t>Gössling</a:t>
            </a:r>
            <a:r>
              <a:rPr lang="en-US" sz="2400" dirty="0"/>
              <a:t> et al., 2020).</a:t>
            </a:r>
            <a:endParaRPr lang="en-US" sz="2400" dirty="0"/>
          </a:p>
        </p:txBody>
      </p:sp>
    </p:spTree>
    <p:extLst>
      <p:ext uri="{BB962C8B-B14F-4D97-AF65-F5344CB8AC3E}">
        <p14:creationId xmlns:p14="http://schemas.microsoft.com/office/powerpoint/2010/main" val="4057123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solidFill>
                  <a:schemeClr val="tx1"/>
                </a:solidFill>
              </a:rPr>
              <a:t>The Economic Impact of COVID 19 on the Industry and </a:t>
            </a:r>
            <a:r>
              <a:rPr lang="en-US" b="1" dirty="0" smtClean="0">
                <a:solidFill>
                  <a:schemeClr val="tx1"/>
                </a:solidFill>
              </a:rPr>
              <a:t>UAE</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sz="2400" dirty="0">
                <a:solidFill>
                  <a:schemeClr val="tx1"/>
                </a:solidFill>
              </a:rPr>
              <a:t>Covid-19 pandemic has negatively affected the economic aspects and revenue of Emirates Airlines. </a:t>
            </a:r>
            <a:endParaRPr lang="en-US" sz="2400" dirty="0" smtClean="0">
              <a:solidFill>
                <a:schemeClr val="tx1"/>
              </a:solidFill>
            </a:endParaRPr>
          </a:p>
          <a:p>
            <a:r>
              <a:rPr lang="en-US" sz="2400" dirty="0" smtClean="0">
                <a:solidFill>
                  <a:schemeClr val="tx1"/>
                </a:solidFill>
              </a:rPr>
              <a:t>Passengers </a:t>
            </a:r>
            <a:r>
              <a:rPr lang="en-US" sz="2400" dirty="0">
                <a:solidFill>
                  <a:schemeClr val="tx1"/>
                </a:solidFill>
              </a:rPr>
              <a:t>in the aviation industry are declining daily, resulting in losses of approximately US $ 252 </a:t>
            </a:r>
            <a:r>
              <a:rPr lang="en-US" sz="2400" dirty="0" smtClean="0">
                <a:solidFill>
                  <a:schemeClr val="tx1"/>
                </a:solidFill>
              </a:rPr>
              <a:t>billion.</a:t>
            </a:r>
          </a:p>
          <a:p>
            <a:r>
              <a:rPr lang="en-US" sz="2400" dirty="0" smtClean="0">
                <a:solidFill>
                  <a:schemeClr val="tx1"/>
                </a:solidFill>
              </a:rPr>
              <a:t>The </a:t>
            </a:r>
            <a:r>
              <a:rPr lang="en-US" sz="2400" dirty="0">
                <a:solidFill>
                  <a:schemeClr val="tx1"/>
                </a:solidFill>
              </a:rPr>
              <a:t>main reason for losing profits is related to the cancellation of air travel for health and safety reasons (</a:t>
            </a:r>
            <a:r>
              <a:rPr lang="en-US" sz="2400" dirty="0" err="1">
                <a:solidFill>
                  <a:schemeClr val="tx1"/>
                </a:solidFill>
              </a:rPr>
              <a:t>Truxal</a:t>
            </a:r>
            <a:r>
              <a:rPr lang="en-US" sz="2400" dirty="0">
                <a:solidFill>
                  <a:schemeClr val="tx1"/>
                </a:solidFill>
              </a:rPr>
              <a:t>, 2020).</a:t>
            </a:r>
            <a:endParaRPr lang="en-US" sz="2400" dirty="0">
              <a:solidFill>
                <a:schemeClr val="tx1"/>
              </a:solidFill>
            </a:endParaRPr>
          </a:p>
        </p:txBody>
      </p:sp>
    </p:spTree>
    <p:extLst>
      <p:ext uri="{BB962C8B-B14F-4D97-AF65-F5344CB8AC3E}">
        <p14:creationId xmlns:p14="http://schemas.microsoft.com/office/powerpoint/2010/main" val="3989341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0120"/>
          </a:xfrm>
        </p:spPr>
        <p:txBody>
          <a:bodyPr/>
          <a:lstStyle/>
          <a:p>
            <a:pPr algn="ctr"/>
            <a:r>
              <a:rPr lang="en-US" b="1" dirty="0">
                <a:solidFill>
                  <a:schemeClr val="tx1"/>
                </a:solidFill>
              </a:rPr>
              <a:t>Conclusion and </a:t>
            </a:r>
            <a:r>
              <a:rPr lang="en-US" b="1" dirty="0" smtClean="0">
                <a:solidFill>
                  <a:schemeClr val="tx1"/>
                </a:solidFill>
              </a:rPr>
              <a:t>Recommendations</a:t>
            </a:r>
            <a:endParaRPr lang="en-US" dirty="0">
              <a:solidFill>
                <a:schemeClr val="tx1"/>
              </a:solidFill>
            </a:endParaRPr>
          </a:p>
        </p:txBody>
      </p:sp>
      <p:sp>
        <p:nvSpPr>
          <p:cNvPr id="3" name="Content Placeholder 2"/>
          <p:cNvSpPr>
            <a:spLocks noGrp="1"/>
          </p:cNvSpPr>
          <p:nvPr>
            <p:ph idx="1"/>
          </p:nvPr>
        </p:nvSpPr>
        <p:spPr>
          <a:xfrm>
            <a:off x="677334" y="1783081"/>
            <a:ext cx="9883986" cy="4258282"/>
          </a:xfrm>
        </p:spPr>
        <p:txBody>
          <a:bodyPr>
            <a:normAutofit/>
          </a:bodyPr>
          <a:lstStyle/>
          <a:p>
            <a:r>
              <a:rPr lang="en-US" sz="2400" dirty="0">
                <a:solidFill>
                  <a:schemeClr val="tx1"/>
                </a:solidFill>
              </a:rPr>
              <a:t>As indicated by the literature review and data analysis, the COVID-19 pandemic has resulted in significant adverse effects on the aviation industry in the </a:t>
            </a:r>
            <a:r>
              <a:rPr lang="en-US" sz="2400" dirty="0" smtClean="0">
                <a:solidFill>
                  <a:schemeClr val="tx1"/>
                </a:solidFill>
              </a:rPr>
              <a:t>UAE.</a:t>
            </a:r>
          </a:p>
          <a:p>
            <a:r>
              <a:rPr lang="en-US" sz="2400" dirty="0" smtClean="0">
                <a:solidFill>
                  <a:schemeClr val="tx1"/>
                </a:solidFill>
              </a:rPr>
              <a:t>This </a:t>
            </a:r>
            <a:r>
              <a:rPr lang="en-US" sz="2400" dirty="0">
                <a:solidFill>
                  <a:schemeClr val="tx1"/>
                </a:solidFill>
              </a:rPr>
              <a:t>has been a significant decline in passenger demand and passenger capacity. </a:t>
            </a:r>
            <a:endParaRPr lang="en-US" sz="2400" dirty="0" smtClean="0">
              <a:solidFill>
                <a:schemeClr val="tx1"/>
              </a:solidFill>
            </a:endParaRPr>
          </a:p>
          <a:p>
            <a:r>
              <a:rPr lang="en-US" sz="2400" dirty="0" smtClean="0">
                <a:solidFill>
                  <a:schemeClr val="tx1"/>
                </a:solidFill>
              </a:rPr>
              <a:t>Additionally</a:t>
            </a:r>
            <a:r>
              <a:rPr lang="en-US" sz="2400" dirty="0">
                <a:solidFill>
                  <a:schemeClr val="tx1"/>
                </a:solidFill>
              </a:rPr>
              <a:t>, the sector continues to lose a lot of money and revenue due to flight cancellation and reduction of passenger flights that help in the transportation of cargo.</a:t>
            </a:r>
            <a:endParaRPr lang="en-US" sz="2400" dirty="0">
              <a:solidFill>
                <a:schemeClr val="tx1"/>
              </a:solidFill>
            </a:endParaRPr>
          </a:p>
        </p:txBody>
      </p:sp>
    </p:spTree>
    <p:extLst>
      <p:ext uri="{BB962C8B-B14F-4D97-AF65-F5344CB8AC3E}">
        <p14:creationId xmlns:p14="http://schemas.microsoft.com/office/powerpoint/2010/main" val="3926987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50520"/>
            <a:ext cx="10691706" cy="883920"/>
          </a:xfrm>
        </p:spPr>
        <p:txBody>
          <a:bodyPr/>
          <a:lstStyle/>
          <a:p>
            <a:pPr algn="ctr"/>
            <a:r>
              <a:rPr lang="en-US" b="1" dirty="0" smtClean="0">
                <a:solidFill>
                  <a:schemeClr val="tx1"/>
                </a:solidFill>
              </a:rPr>
              <a:t>References</a:t>
            </a:r>
            <a:endParaRPr lang="en-US" dirty="0">
              <a:solidFill>
                <a:schemeClr val="tx1"/>
              </a:solidFill>
            </a:endParaRPr>
          </a:p>
        </p:txBody>
      </p:sp>
      <p:sp>
        <p:nvSpPr>
          <p:cNvPr id="3" name="Content Placeholder 2"/>
          <p:cNvSpPr>
            <a:spLocks noGrp="1"/>
          </p:cNvSpPr>
          <p:nvPr>
            <p:ph idx="1"/>
          </p:nvPr>
        </p:nvSpPr>
        <p:spPr>
          <a:xfrm>
            <a:off x="677334" y="1371600"/>
            <a:ext cx="11148906" cy="5364479"/>
          </a:xfrm>
        </p:spPr>
        <p:txBody>
          <a:bodyPr>
            <a:noAutofit/>
          </a:bodyPr>
          <a:lstStyle/>
          <a:p>
            <a:r>
              <a:rPr lang="en-US" dirty="0">
                <a:solidFill>
                  <a:schemeClr val="tx1"/>
                </a:solidFill>
              </a:rPr>
              <a:t>Akbar, Y.H. &amp;  </a:t>
            </a:r>
            <a:r>
              <a:rPr lang="en-US" dirty="0" err="1">
                <a:solidFill>
                  <a:schemeClr val="tx1"/>
                </a:solidFill>
              </a:rPr>
              <a:t>Kisilowski</a:t>
            </a:r>
            <a:r>
              <a:rPr lang="en-US" dirty="0">
                <a:solidFill>
                  <a:schemeClr val="tx1"/>
                </a:solidFill>
              </a:rPr>
              <a:t>, M. (2020). To bargain or not to bargain: Airlines, legitimacy, and nonmarket strategy in a COVID-19 world. Journal of Air Transport Management [Online], 88, p.101867. Available from: &lt;https://www.sciencedirect.com/science/article/pii/S0969699720304518</a:t>
            </a:r>
          </a:p>
          <a:p>
            <a:r>
              <a:rPr lang="en-US" dirty="0" err="1">
                <a:solidFill>
                  <a:schemeClr val="tx1"/>
                </a:solidFill>
              </a:rPr>
              <a:t>Alabdulkarim</a:t>
            </a:r>
            <a:r>
              <a:rPr lang="en-US" dirty="0">
                <a:solidFill>
                  <a:schemeClr val="tx1"/>
                </a:solidFill>
              </a:rPr>
              <a:t>, N., </a:t>
            </a:r>
            <a:r>
              <a:rPr lang="en-US" dirty="0" err="1">
                <a:solidFill>
                  <a:schemeClr val="tx1"/>
                </a:solidFill>
              </a:rPr>
              <a:t>Alsultan</a:t>
            </a:r>
            <a:r>
              <a:rPr lang="en-US" dirty="0">
                <a:solidFill>
                  <a:schemeClr val="tx1"/>
                </a:solidFill>
              </a:rPr>
              <a:t>, F. &amp; Bashir, S., Gulf Countries Responding to COVID-19. Dubai Medical Journal [Online], pp.1-3. Available from: &lt;https://www.karger.com/Article/Abstract/508662</a:t>
            </a:r>
          </a:p>
          <a:p>
            <a:r>
              <a:rPr lang="en-US" dirty="0">
                <a:solidFill>
                  <a:schemeClr val="tx1"/>
                </a:solidFill>
              </a:rPr>
              <a:t>Baldwin, R. &amp; Mauro, B.W.D. (2020). Economics in the Time of COVID-19 [Online]. Available from: &lt;http://dln.jaipuria.ac.in:8080/jspui/bitstream/123456789/2757/1/Economics%20in%20the%20Time%20of%20COVID-19.pdf </a:t>
            </a:r>
          </a:p>
          <a:p>
            <a:r>
              <a:rPr lang="en-US" dirty="0" err="1">
                <a:solidFill>
                  <a:schemeClr val="tx1"/>
                </a:solidFill>
              </a:rPr>
              <a:t>Barkas</a:t>
            </a:r>
            <a:r>
              <a:rPr lang="en-US" dirty="0">
                <a:solidFill>
                  <a:schemeClr val="tx1"/>
                </a:solidFill>
              </a:rPr>
              <a:t>, P., </a:t>
            </a:r>
            <a:r>
              <a:rPr lang="en-US" dirty="0" err="1">
                <a:solidFill>
                  <a:schemeClr val="tx1"/>
                </a:solidFill>
              </a:rPr>
              <a:t>Honeck</a:t>
            </a:r>
            <a:r>
              <a:rPr lang="en-US" dirty="0">
                <a:solidFill>
                  <a:schemeClr val="tx1"/>
                </a:solidFill>
              </a:rPr>
              <a:t>, D., &amp; Rubio, E. (2020). </a:t>
            </a:r>
            <a:r>
              <a:rPr lang="en-US" i="1" dirty="0">
                <a:solidFill>
                  <a:schemeClr val="tx1"/>
                </a:solidFill>
              </a:rPr>
              <a:t>International trade in travel and tourism services: Economic impact and policy responses during the COVID-19 crisis</a:t>
            </a:r>
            <a:r>
              <a:rPr lang="en-US" dirty="0">
                <a:solidFill>
                  <a:schemeClr val="tx1"/>
                </a:solidFill>
              </a:rPr>
              <a:t> (No. ERSD-2020-11). WTO Staff Working Paper.</a:t>
            </a:r>
          </a:p>
          <a:p>
            <a:r>
              <a:rPr lang="en-US" dirty="0" err="1">
                <a:solidFill>
                  <a:schemeClr val="tx1"/>
                </a:solidFill>
              </a:rPr>
              <a:t>Chakrabarti</a:t>
            </a:r>
            <a:r>
              <a:rPr lang="en-US" dirty="0">
                <a:solidFill>
                  <a:schemeClr val="tx1"/>
                </a:solidFill>
              </a:rPr>
              <a:t>, N.K. (2020). </a:t>
            </a:r>
            <a:r>
              <a:rPr lang="en-US" dirty="0" err="1">
                <a:solidFill>
                  <a:schemeClr val="tx1"/>
                </a:solidFill>
              </a:rPr>
              <a:t>Covid</a:t>
            </a:r>
            <a:r>
              <a:rPr lang="en-US" dirty="0">
                <a:solidFill>
                  <a:schemeClr val="tx1"/>
                </a:solidFill>
              </a:rPr>
              <a:t> 19 Divergent Effect on Indian Economy and Role of </a:t>
            </a:r>
            <a:r>
              <a:rPr lang="en-US" dirty="0" err="1">
                <a:solidFill>
                  <a:schemeClr val="tx1"/>
                </a:solidFill>
              </a:rPr>
              <a:t>GoI</a:t>
            </a:r>
            <a:r>
              <a:rPr lang="en-US" dirty="0">
                <a:solidFill>
                  <a:schemeClr val="tx1"/>
                </a:solidFill>
              </a:rPr>
              <a:t>. The Management Accountant Journal [Online], 55(5), pp.48-53. Available from: &lt;http://www.icmai-rnj.in/index.php/maj/article/view/152681</a:t>
            </a:r>
          </a:p>
          <a:p>
            <a:r>
              <a:rPr lang="en-US" dirty="0">
                <a:solidFill>
                  <a:schemeClr val="tx1"/>
                </a:solidFill>
              </a:rPr>
              <a:t>Craven, M., Liu, L., Mysore, M. &amp; Wilson, M. (2020). COVID-19: Implications for business. McKinsey &amp; Company [Online]. Available from: &lt;http://www.amcham-egypt.org/bic/pdf/corona1/McKinsey_Co%20-%20COVID-19-Implications%20For%20Business.pdf</a:t>
            </a:r>
          </a:p>
          <a:p>
            <a:pPr marL="0" indent="0">
              <a:buNone/>
            </a:pPr>
            <a:endParaRPr lang="en-US" dirty="0">
              <a:solidFill>
                <a:schemeClr val="tx1"/>
              </a:solidFill>
            </a:endParaRPr>
          </a:p>
        </p:txBody>
      </p:sp>
    </p:spTree>
    <p:extLst>
      <p:ext uri="{BB962C8B-B14F-4D97-AF65-F5344CB8AC3E}">
        <p14:creationId xmlns:p14="http://schemas.microsoft.com/office/powerpoint/2010/main" val="41517594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TotalTime>
  <Words>1105</Words>
  <Application>Microsoft Office PowerPoint</Application>
  <PresentationFormat>Widescreen</PresentationFormat>
  <Paragraphs>54</Paragraphs>
  <Slides>12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Trebuchet MS</vt:lpstr>
      <vt:lpstr>Wingdings 3</vt:lpstr>
      <vt:lpstr>Facet</vt:lpstr>
      <vt:lpstr>  Impacts of Covid-19 Pandemic on Aviation Sector In UAE Name Institution  Course  Date </vt:lpstr>
      <vt:lpstr>Introduction </vt:lpstr>
      <vt:lpstr>Literature Review</vt:lpstr>
      <vt:lpstr>COVID-19 And Aviation Sector Revenues </vt:lpstr>
      <vt:lpstr>Impacts on the Aviation Industry and the Economy</vt:lpstr>
      <vt:lpstr>Research Question </vt:lpstr>
      <vt:lpstr>Methodology</vt:lpstr>
      <vt:lpstr>Data Analysis and Discussion of Results</vt:lpstr>
      <vt:lpstr>Reduction of Passenger Traffic </vt:lpstr>
      <vt:lpstr>The Economic Impact of COVID 19 on the Industry and UAE</vt:lpstr>
      <vt:lpstr>Conclusion and Recommendations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Impacts of Covid-19 Pandemic on Aviation Sector In UAE Name Institution  Course  Date </dc:title>
  <dc:creator>Windows User</dc:creator>
  <cp:lastModifiedBy>Windows User</cp:lastModifiedBy>
  <cp:revision>7</cp:revision>
  <dcterms:created xsi:type="dcterms:W3CDTF">2020-11-12T12:48:52Z</dcterms:created>
  <dcterms:modified xsi:type="dcterms:W3CDTF">2020-11-12T13:04:05Z</dcterms:modified>
</cp:coreProperties>
</file>